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3" r:id="rId6"/>
    <p:sldId id="261" r:id="rId7"/>
    <p:sldId id="264" r:id="rId8"/>
    <p:sldId id="265" r:id="rId9"/>
    <p:sldId id="266" r:id="rId10"/>
    <p:sldId id="278"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98" autoAdjust="0"/>
  </p:normalViewPr>
  <p:slideViewPr>
    <p:cSldViewPr>
      <p:cViewPr varScale="1">
        <p:scale>
          <a:sx n="66" d="100"/>
          <a:sy n="66" d="100"/>
        </p:scale>
        <p:origin x="-149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cs-CZ" smtClean="0"/>
              <a:t>Klepnutím lze upravit styl předlohy nadpisů.</a:t>
            </a:r>
            <a:endParaRPr kumimoji="0" lang="en-US"/>
          </a:p>
        </p:txBody>
      </p:sp>
      <p:cxnSp>
        <p:nvCxnSpPr>
          <p:cNvPr id="8" name="Přímá spojovací čár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pro datum 14"/>
          <p:cNvSpPr>
            <a:spLocks noGrp="1"/>
          </p:cNvSpPr>
          <p:nvPr>
            <p:ph type="dt" sz="half" idx="10"/>
          </p:nvPr>
        </p:nvSpPr>
        <p:spPr/>
        <p:txBody>
          <a:bodyPr/>
          <a:lstStyle/>
          <a:p>
            <a:fld id="{BBF9285B-87D8-4781-98DE-1380FBD28CBB}" type="datetimeFigureOut">
              <a:rPr lang="cs-CZ" smtClean="0"/>
              <a:pPr/>
              <a:t>31.5.2013</a:t>
            </a:fld>
            <a:endParaRPr lang="cs-CZ" dirty="0"/>
          </a:p>
        </p:txBody>
      </p:sp>
      <p:sp>
        <p:nvSpPr>
          <p:cNvPr id="16" name="Zástupný symbol pro číslo snímku 15"/>
          <p:cNvSpPr>
            <a:spLocks noGrp="1"/>
          </p:cNvSpPr>
          <p:nvPr>
            <p:ph type="sldNum" sz="quarter" idx="11"/>
          </p:nvPr>
        </p:nvSpPr>
        <p:spPr/>
        <p:txBody>
          <a:bodyPr/>
          <a:lstStyle/>
          <a:p>
            <a:fld id="{CF9DCAB6-1DAF-4E0F-BBFB-43683E7D457D}" type="slidenum">
              <a:rPr lang="cs-CZ" smtClean="0"/>
              <a:pPr/>
              <a:t>‹#›</a:t>
            </a:fld>
            <a:endParaRPr lang="cs-CZ" dirty="0"/>
          </a:p>
        </p:txBody>
      </p:sp>
      <p:sp>
        <p:nvSpPr>
          <p:cNvPr id="17" name="Zástupný symbol pro zápatí 16"/>
          <p:cNvSpPr>
            <a:spLocks noGrp="1"/>
          </p:cNvSpPr>
          <p:nvPr>
            <p:ph type="ftr" sz="quarter" idx="12"/>
          </p:nvPr>
        </p:nvSpPr>
        <p:spPr/>
        <p:txBody>
          <a:bodyPr/>
          <a:lstStyle/>
          <a:p>
            <a:endParaRPr lang="cs-CZ" dirty="0"/>
          </a:p>
        </p:txBody>
      </p:sp>
    </p:spTree>
  </p:cSld>
  <p:clrMapOvr>
    <a:masterClrMapping/>
  </p:clrMapOvr>
  <p:transition>
    <p:newsflash/>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BBF9285B-87D8-4781-98DE-1380FBD28CBB}" type="datetimeFigureOut">
              <a:rPr lang="cs-CZ" smtClean="0"/>
              <a:pPr/>
              <a:t>31.5.2013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F9DCAB6-1DAF-4E0F-BBFB-43683E7D457D}" type="slidenum">
              <a:rPr lang="cs-CZ" smtClean="0"/>
              <a:pPr/>
              <a:t>‹#›</a:t>
            </a:fld>
            <a:endParaRPr lang="cs-CZ" dirty="0"/>
          </a:p>
        </p:txBody>
      </p:sp>
    </p:spTree>
  </p:cSld>
  <p:clrMapOvr>
    <a:masterClrMapping/>
  </p:clrMapOvr>
  <p:transition>
    <p:newsflash/>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BBF9285B-87D8-4781-98DE-1380FBD28CBB}" type="datetimeFigureOut">
              <a:rPr lang="cs-CZ" smtClean="0"/>
              <a:pPr/>
              <a:t>31.5.2013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F9DCAB6-1DAF-4E0F-BBFB-43683E7D457D}" type="slidenum">
              <a:rPr lang="cs-CZ" smtClean="0"/>
              <a:pPr/>
              <a:t>‹#›</a:t>
            </a:fld>
            <a:endParaRPr lang="cs-CZ" dirty="0"/>
          </a:p>
        </p:txBody>
      </p:sp>
    </p:spTree>
  </p:cSld>
  <p:clrMapOvr>
    <a:masterClrMapping/>
  </p:clrMapOvr>
  <p:transition>
    <p:newsflash/>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57200" y="1524000"/>
            <a:ext cx="8229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4" name="Zástupný symbol pro datum 13"/>
          <p:cNvSpPr>
            <a:spLocks noGrp="1"/>
          </p:cNvSpPr>
          <p:nvPr>
            <p:ph type="dt" sz="half" idx="14"/>
          </p:nvPr>
        </p:nvSpPr>
        <p:spPr/>
        <p:txBody>
          <a:bodyPr/>
          <a:lstStyle/>
          <a:p>
            <a:fld id="{BBF9285B-87D8-4781-98DE-1380FBD28CBB}" type="datetimeFigureOut">
              <a:rPr lang="cs-CZ" smtClean="0"/>
              <a:pPr/>
              <a:t>31.5.2013</a:t>
            </a:fld>
            <a:endParaRPr lang="cs-CZ" dirty="0"/>
          </a:p>
        </p:txBody>
      </p:sp>
      <p:sp>
        <p:nvSpPr>
          <p:cNvPr id="15" name="Zástupný symbol pro číslo snímku 14"/>
          <p:cNvSpPr>
            <a:spLocks noGrp="1"/>
          </p:cNvSpPr>
          <p:nvPr>
            <p:ph type="sldNum" sz="quarter" idx="15"/>
          </p:nvPr>
        </p:nvSpPr>
        <p:spPr/>
        <p:txBody>
          <a:bodyPr/>
          <a:lstStyle>
            <a:lvl1pPr algn="ctr">
              <a:defRPr/>
            </a:lvl1pPr>
          </a:lstStyle>
          <a:p>
            <a:fld id="{CF9DCAB6-1DAF-4E0F-BBFB-43683E7D457D}" type="slidenum">
              <a:rPr lang="cs-CZ" smtClean="0"/>
              <a:pPr/>
              <a:t>‹#›</a:t>
            </a:fld>
            <a:endParaRPr lang="cs-CZ" dirty="0"/>
          </a:p>
        </p:txBody>
      </p:sp>
      <p:sp>
        <p:nvSpPr>
          <p:cNvPr id="16" name="Zástupný symbol pro zápatí 15"/>
          <p:cNvSpPr>
            <a:spLocks noGrp="1"/>
          </p:cNvSpPr>
          <p:nvPr>
            <p:ph type="ftr" sz="quarter" idx="16"/>
          </p:nvPr>
        </p:nvSpPr>
        <p:spPr/>
        <p:txBody>
          <a:bodyPr/>
          <a:lstStyle/>
          <a:p>
            <a:endParaRPr lang="cs-CZ" dirty="0"/>
          </a:p>
        </p:txBody>
      </p:sp>
      <p:sp>
        <p:nvSpPr>
          <p:cNvPr id="17" name="Nadpis 16"/>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masterClrMapping/>
  </p:clrMapOvr>
  <p:transition>
    <p:newsflash/>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BBF9285B-87D8-4781-98DE-1380FBD28CBB}" type="datetimeFigureOut">
              <a:rPr lang="cs-CZ" smtClean="0"/>
              <a:pPr/>
              <a:t>31.5.2013</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CF9DCAB6-1DAF-4E0F-BBFB-43683E7D457D}" type="slidenum">
              <a:rPr lang="cs-CZ" smtClean="0"/>
              <a:pPr/>
              <a:t>‹#›</a:t>
            </a:fld>
            <a:endParaRPr lang="cs-CZ" dirty="0"/>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cxnSp>
        <p:nvCxnSpPr>
          <p:cNvPr id="7" name="Přímá spojovací čár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fld id="{BBF9285B-87D8-4781-98DE-1380FBD28CBB}" type="datetimeFigureOut">
              <a:rPr lang="cs-CZ" smtClean="0"/>
              <a:pPr/>
              <a:t>31.5.2013</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CF9DCAB6-1DAF-4E0F-BBFB-43683E7D457D}" type="slidenum">
              <a:rPr lang="cs-CZ" smtClean="0"/>
              <a:pPr/>
              <a:t>‹#›</a:t>
            </a:fld>
            <a:endParaRPr lang="cs-CZ" dirty="0"/>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11" name="Zástupný symbol pro obsah 10"/>
          <p:cNvSpPr>
            <a:spLocks noGrp="1"/>
          </p:cNvSpPr>
          <p:nvPr>
            <p:ph sz="half" idx="1"/>
          </p:nvPr>
        </p:nvSpPr>
        <p:spPr>
          <a:xfrm>
            <a:off x="457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transition>
    <p:newsflash/>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9" name="Zástupný symbol pro číslo snímku 8"/>
          <p:cNvSpPr>
            <a:spLocks noGrp="1"/>
          </p:cNvSpPr>
          <p:nvPr>
            <p:ph type="sldNum" sz="quarter" idx="12"/>
          </p:nvPr>
        </p:nvSpPr>
        <p:spPr/>
        <p:txBody>
          <a:bodyPr/>
          <a:lstStyle/>
          <a:p>
            <a:fld id="{CF9DCAB6-1DAF-4E0F-BBFB-43683E7D457D}" type="slidenum">
              <a:rPr lang="cs-CZ" smtClean="0"/>
              <a:pPr/>
              <a:t>‹#›</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7" name="Zástupný symbol pro datum 6"/>
          <p:cNvSpPr>
            <a:spLocks noGrp="1"/>
          </p:cNvSpPr>
          <p:nvPr>
            <p:ph type="dt" sz="half" idx="10"/>
          </p:nvPr>
        </p:nvSpPr>
        <p:spPr/>
        <p:txBody>
          <a:bodyPr/>
          <a:lstStyle/>
          <a:p>
            <a:fld id="{BBF9285B-87D8-4781-98DE-1380FBD28CBB}" type="datetimeFigureOut">
              <a:rPr lang="cs-CZ" smtClean="0"/>
              <a:pPr/>
              <a:t>31.5.2013</a:t>
            </a:fld>
            <a:endParaRPr lang="cs-CZ" dirty="0"/>
          </a:p>
        </p:txBody>
      </p:sp>
      <p:sp>
        <p:nvSpPr>
          <p:cNvPr id="3" name="Zástupný symbol pro tex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32" name="Zástupný symbol pro obsah 31"/>
          <p:cNvSpPr>
            <a:spLocks noGrp="1"/>
          </p:cNvSpPr>
          <p:nvPr>
            <p:ph sz="half" idx="2"/>
          </p:nvPr>
        </p:nvSpPr>
        <p:spPr>
          <a:xfrm>
            <a:off x="457200"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4" name="Zástupný symbol pro obsah 33"/>
          <p:cNvSpPr>
            <a:spLocks noGrp="1"/>
          </p:cNvSpPr>
          <p:nvPr>
            <p:ph sz="quarter" idx="4"/>
          </p:nvPr>
        </p:nvSpPr>
        <p:spPr>
          <a:xfrm>
            <a:off x="4649788"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cs-CZ" smtClean="0"/>
              <a:t>Klepnutím lze upravit styl předlohy nadpisů.</a:t>
            </a:r>
            <a:endParaRPr kumimoji="0" lang="en-US"/>
          </a:p>
        </p:txBody>
      </p:sp>
      <p:sp>
        <p:nvSpPr>
          <p:cNvPr id="12" name="Zástupný symbol pro tex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cxnSp>
        <p:nvCxnSpPr>
          <p:cNvPr id="10" name="Přímá spojovací čár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newsflash/>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BBF9285B-87D8-4781-98DE-1380FBD28CBB}" type="datetimeFigureOut">
              <a:rPr lang="cs-CZ" smtClean="0"/>
              <a:pPr/>
              <a:t>31.5.2013</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CF9DCAB6-1DAF-4E0F-BBFB-43683E7D457D}" type="slidenum">
              <a:rPr lang="cs-CZ" smtClean="0"/>
              <a:pPr/>
              <a:t>‹#›</a:t>
            </a:fld>
            <a:endParaRPr lang="cs-CZ" dirty="0"/>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Tree>
  </p:cSld>
  <p:clrMapOvr>
    <a:masterClrMapping/>
  </p:clrMapOvr>
  <p:transition>
    <p:newsflash/>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BF9285B-87D8-4781-98DE-1380FBD28CBB}" type="datetimeFigureOut">
              <a:rPr lang="cs-CZ" smtClean="0"/>
              <a:pPr/>
              <a:t>31.5.2013</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CF9DCAB6-1DAF-4E0F-BBFB-43683E7D457D}" type="slidenum">
              <a:rPr lang="cs-CZ" smtClean="0"/>
              <a:pPr/>
              <a:t>‹#›</a:t>
            </a:fld>
            <a:endParaRPr lang="cs-CZ" dirty="0"/>
          </a:p>
        </p:txBody>
      </p:sp>
    </p:spTree>
  </p:cSld>
  <p:clrMapOvr>
    <a:masterClrMapping/>
  </p:clrMapOvr>
  <p:transition>
    <p:newsflash/>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9" name="Zástupný symbol pro obsah 28"/>
          <p:cNvSpPr>
            <a:spLocks noGrp="1"/>
          </p:cNvSpPr>
          <p:nvPr>
            <p:ph sz="quarter" idx="1"/>
          </p:nvPr>
        </p:nvSpPr>
        <p:spPr>
          <a:xfrm>
            <a:off x="457200" y="457200"/>
            <a:ext cx="62484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 name="Zástupný symbol pro tex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8" name="Zástupný symbol pro datum 7"/>
          <p:cNvSpPr>
            <a:spLocks noGrp="1"/>
          </p:cNvSpPr>
          <p:nvPr>
            <p:ph type="dt" sz="half" idx="14"/>
          </p:nvPr>
        </p:nvSpPr>
        <p:spPr/>
        <p:txBody>
          <a:bodyPr/>
          <a:lstStyle/>
          <a:p>
            <a:fld id="{BBF9285B-87D8-4781-98DE-1380FBD28CBB}" type="datetimeFigureOut">
              <a:rPr lang="cs-CZ" smtClean="0"/>
              <a:pPr/>
              <a:t>31.5.2013</a:t>
            </a:fld>
            <a:endParaRPr lang="cs-CZ" dirty="0"/>
          </a:p>
        </p:txBody>
      </p:sp>
      <p:sp>
        <p:nvSpPr>
          <p:cNvPr id="9" name="Zástupný symbol pro číslo snímku 8"/>
          <p:cNvSpPr>
            <a:spLocks noGrp="1"/>
          </p:cNvSpPr>
          <p:nvPr>
            <p:ph type="sldNum" sz="quarter" idx="15"/>
          </p:nvPr>
        </p:nvSpPr>
        <p:spPr/>
        <p:txBody>
          <a:bodyPr/>
          <a:lstStyle/>
          <a:p>
            <a:fld id="{CF9DCAB6-1DAF-4E0F-BBFB-43683E7D457D}" type="slidenum">
              <a:rPr lang="cs-CZ" smtClean="0"/>
              <a:pPr/>
              <a:t>‹#›</a:t>
            </a:fld>
            <a:endParaRPr lang="cs-CZ" dirty="0"/>
          </a:p>
        </p:txBody>
      </p:sp>
      <p:sp>
        <p:nvSpPr>
          <p:cNvPr id="10" name="Zástupný symbol pro zápatí 9"/>
          <p:cNvSpPr>
            <a:spLocks noGrp="1"/>
          </p:cNvSpPr>
          <p:nvPr>
            <p:ph type="ftr" sz="quarter" idx="16"/>
          </p:nvPr>
        </p:nvSpPr>
        <p:spPr/>
        <p:txBody>
          <a:bodyPr/>
          <a:lstStyle/>
          <a:p>
            <a:endParaRPr lang="cs-CZ" dirty="0"/>
          </a:p>
        </p:txBody>
      </p:sp>
    </p:spTree>
  </p:cSld>
  <p:clrMapOvr>
    <a:masterClrMapping/>
  </p:clrMapOvr>
  <p:transition>
    <p:newsflash/>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cs-CZ" smtClean="0"/>
              <a:t>Klepnutím na ikonu přidáte obrázek.</a:t>
            </a:r>
            <a:endParaRPr kumimoji="0" lang="en-US"/>
          </a:p>
        </p:txBody>
      </p:sp>
      <p:sp>
        <p:nvSpPr>
          <p:cNvPr id="4" name="Zástupný symbol pro tex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8" name="Zástupný symbol pro datum 7"/>
          <p:cNvSpPr>
            <a:spLocks noGrp="1"/>
          </p:cNvSpPr>
          <p:nvPr>
            <p:ph type="dt" sz="half" idx="10"/>
          </p:nvPr>
        </p:nvSpPr>
        <p:spPr/>
        <p:txBody>
          <a:bodyPr/>
          <a:lstStyle/>
          <a:p>
            <a:fld id="{BBF9285B-87D8-4781-98DE-1380FBD28CBB}" type="datetimeFigureOut">
              <a:rPr lang="cs-CZ" smtClean="0"/>
              <a:pPr/>
              <a:t>31.5.2013</a:t>
            </a:fld>
            <a:endParaRPr lang="cs-CZ" dirty="0"/>
          </a:p>
        </p:txBody>
      </p:sp>
      <p:sp>
        <p:nvSpPr>
          <p:cNvPr id="9" name="Zástupný symbol pro číslo snímku 8"/>
          <p:cNvSpPr>
            <a:spLocks noGrp="1"/>
          </p:cNvSpPr>
          <p:nvPr>
            <p:ph type="sldNum" sz="quarter" idx="11"/>
          </p:nvPr>
        </p:nvSpPr>
        <p:spPr/>
        <p:txBody>
          <a:bodyPr/>
          <a:lstStyle/>
          <a:p>
            <a:fld id="{CF9DCAB6-1DAF-4E0F-BBFB-43683E7D457D}" type="slidenum">
              <a:rPr lang="cs-CZ" smtClean="0"/>
              <a:pPr/>
              <a:t>‹#›</a:t>
            </a:fld>
            <a:endParaRPr lang="cs-CZ" dirty="0"/>
          </a:p>
        </p:txBody>
      </p:sp>
      <p:sp>
        <p:nvSpPr>
          <p:cNvPr id="10" name="Zástupný symbol pro zápatí 9"/>
          <p:cNvSpPr>
            <a:spLocks noGrp="1"/>
          </p:cNvSpPr>
          <p:nvPr>
            <p:ph type="ftr" sz="quarter" idx="12"/>
          </p:nvPr>
        </p:nvSpPr>
        <p:spPr/>
        <p:txBody>
          <a:bodyPr/>
          <a:lstStyle/>
          <a:p>
            <a:endParaRPr lang="cs-CZ" dirty="0"/>
          </a:p>
        </p:txBody>
      </p:sp>
    </p:spTree>
  </p:cSld>
  <p:clrMapOvr>
    <a:masterClrMapping/>
  </p:clrMapOvr>
  <p:transition>
    <p:newsflash/>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BF9285B-87D8-4781-98DE-1380FBD28CBB}" type="datetimeFigureOut">
              <a:rPr lang="cs-CZ" smtClean="0"/>
              <a:pPr/>
              <a:t>31.5.2013</a:t>
            </a:fld>
            <a:endParaRPr lang="cs-CZ" dirty="0"/>
          </a:p>
        </p:txBody>
      </p:sp>
      <p:sp>
        <p:nvSpPr>
          <p:cNvPr id="10" name="Zástupný symbol pro zápatí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cs-CZ" dirty="0"/>
          </a:p>
        </p:txBody>
      </p:sp>
      <p:sp>
        <p:nvSpPr>
          <p:cNvPr id="22" name="Zástupný symbol pro číslo snímk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F9DCAB6-1DAF-4E0F-BBFB-43683E7D457D}" type="slidenum">
              <a:rPr lang="cs-CZ" smtClean="0"/>
              <a:pPr/>
              <a:t>‹#›</a:t>
            </a:fld>
            <a:endParaRPr lang="cs-CZ" dirty="0"/>
          </a:p>
        </p:txBody>
      </p:sp>
      <p:sp>
        <p:nvSpPr>
          <p:cNvPr id="5" name="Zástupný symbol pro nadpis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cs-CZ" smtClean="0"/>
              <a:t>Klepnutím lze upravit styl předlohy nadpisů.</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newsflash/>
    <p:sndAc>
      <p:stSnd>
        <p:snd r:embed="rId13" name="camera.wav"/>
      </p:stSnd>
    </p:sndAc>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cs.wikipedia.org/wiki/24._%C4%8Dervenec" TargetMode="External"/><Relationship Id="rId3" Type="http://schemas.openxmlformats.org/officeDocument/2006/relationships/hyperlink" Target="http://cs.wikipedia.org/wiki/1._leden" TargetMode="External"/><Relationship Id="rId7" Type="http://schemas.openxmlformats.org/officeDocument/2006/relationships/hyperlink" Target="http://cs.wikipedia.org/wiki/Svat%C3%BD_%C5%A0t%C4%9Bp%C3%A1n_(Brumov-Bylnice)"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cs.wikipedia.org/wiki/1976" TargetMode="External"/><Relationship Id="rId11" Type="http://schemas.openxmlformats.org/officeDocument/2006/relationships/hyperlink" Target="http://cs.wikipedia.org/wiki/Sidonie" TargetMode="External"/><Relationship Id="rId5" Type="http://schemas.openxmlformats.org/officeDocument/2006/relationships/hyperlink" Target="http://cs.wikipedia.org/wiki/15._%C4%8Dervenec" TargetMode="External"/><Relationship Id="rId10" Type="http://schemas.openxmlformats.org/officeDocument/2006/relationships/hyperlink" Target="http://cs.wikipedia.org/wiki/Slovensko" TargetMode="External"/><Relationship Id="rId4" Type="http://schemas.openxmlformats.org/officeDocument/2006/relationships/hyperlink" Target="http://cs.wikipedia.org/wiki/1965" TargetMode="External"/><Relationship Id="rId9" Type="http://schemas.openxmlformats.org/officeDocument/2006/relationships/hyperlink" Target="http://cs.wikipedia.org/wiki/1997" TargetMode="Externa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cs.wikipedia.org/wiki/%C5%98%C3%A1d_Tom%C3%A1%C5%A1e_Garrigua_Masaryka" TargetMode="External"/><Relationship Id="rId3" Type="http://schemas.openxmlformats.org/officeDocument/2006/relationships/hyperlink" Target="http://cs.wikipedia.org/wiki/23._%C4%8Dervenec" TargetMode="External"/><Relationship Id="rId7" Type="http://schemas.openxmlformats.org/officeDocument/2006/relationships/hyperlink" Target="http://cs.wikipedia.org/wiki/1996"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cs.wikipedia.org/wiki/%C4%8Cesko" TargetMode="External"/><Relationship Id="rId5" Type="http://schemas.openxmlformats.org/officeDocument/2006/relationships/hyperlink" Target="http://cs.wikipedia.org/wiki/Brumov-Bylnice" TargetMode="External"/><Relationship Id="rId10" Type="http://schemas.openxmlformats.org/officeDocument/2006/relationships/hyperlink" Target="http://cs.wikipedia.org/wiki/St%C3%A1tn%C3%AD_cena_za_literaturu_a_p%C5%99ekladatelsk%C3%A9_d%C3%ADlo" TargetMode="External"/><Relationship Id="rId4" Type="http://schemas.openxmlformats.org/officeDocument/2006/relationships/hyperlink" Target="http://cs.wikipedia.org/wiki/1926" TargetMode="External"/><Relationship Id="rId9" Type="http://schemas.openxmlformats.org/officeDocument/2006/relationships/hyperlink" Target="http://cs.wikipedia.org/wiki/200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cs.wikipedia.org/wiki/Obr%C3%A1nce_(fotbal)" TargetMode="External"/><Relationship Id="rId13" Type="http://schemas.openxmlformats.org/officeDocument/2006/relationships/hyperlink" Target="http://cs.wikipedia.org/wiki/FC_Ban%C3%ADk_Ostrava" TargetMode="External"/><Relationship Id="rId3" Type="http://schemas.openxmlformats.org/officeDocument/2006/relationships/hyperlink" Target="http://cs.wikipedia.org/wiki/2._leden" TargetMode="External"/><Relationship Id="rId7" Type="http://schemas.openxmlformats.org/officeDocument/2006/relationships/hyperlink" Target="http://cs.wikipedia.org/wiki/%C4%8Cesko" TargetMode="External"/><Relationship Id="rId12" Type="http://schemas.openxmlformats.org/officeDocument/2006/relationships/hyperlink" Target="http://cs.wikipedia.org/wiki/FC_Tescoma_Zl%C3%ADn"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cs.wikipedia.org/wiki/Tom%C3%A1%C5%A1_%C5%98epka" TargetMode="External"/><Relationship Id="rId11" Type="http://schemas.openxmlformats.org/officeDocument/2006/relationships/hyperlink" Target="http://cs.wikipedia.org/wiki/FK_Ban%C3%ADk_Most" TargetMode="External"/><Relationship Id="rId5" Type="http://schemas.openxmlformats.org/officeDocument/2006/relationships/hyperlink" Target="http://cs.wikipedia.org/wiki/Brumov-Bylnice" TargetMode="External"/><Relationship Id="rId10" Type="http://schemas.openxmlformats.org/officeDocument/2006/relationships/hyperlink" Target="http://cs.wikipedia.org/wiki/2013" TargetMode="External"/><Relationship Id="rId4" Type="http://schemas.openxmlformats.org/officeDocument/2006/relationships/hyperlink" Target="http://cs.wikipedia.org/wiki/1974" TargetMode="External"/><Relationship Id="rId9" Type="http://schemas.openxmlformats.org/officeDocument/2006/relationships/hyperlink" Target="http://cs.wikipedia.org/wiki/14._b%C5%99eze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57200" y="1428736"/>
            <a:ext cx="8229600" cy="4697427"/>
          </a:xfrm>
        </p:spPr>
        <p:txBody>
          <a:bodyPr/>
          <a:lstStyle/>
          <a:p>
            <a:r>
              <a:rPr lang="cs-CZ" dirty="0" smtClean="0"/>
              <a:t>Kde město  najdeme?</a:t>
            </a:r>
          </a:p>
        </p:txBody>
      </p:sp>
      <p:sp>
        <p:nvSpPr>
          <p:cNvPr id="4" name="Nadpis 3"/>
          <p:cNvSpPr>
            <a:spLocks noGrp="1"/>
          </p:cNvSpPr>
          <p:nvPr>
            <p:ph type="title"/>
          </p:nvPr>
        </p:nvSpPr>
        <p:spPr>
          <a:xfrm>
            <a:off x="457200" y="274638"/>
            <a:ext cx="8229600" cy="939784"/>
          </a:xfrm>
        </p:spPr>
        <p:txBody>
          <a:bodyPr>
            <a:normAutofit fontScale="90000"/>
          </a:bodyPr>
          <a:lstStyle/>
          <a:p>
            <a:r>
              <a:rPr lang="cs-CZ" dirty="0" smtClean="0"/>
              <a:t>Brumov-Bylnice (Brumov,Bylnice, Sv.Štěpán , Sidonie )</a:t>
            </a:r>
            <a:endParaRPr lang="cs-CZ" dirty="0"/>
          </a:p>
        </p:txBody>
      </p:sp>
      <p:pic>
        <p:nvPicPr>
          <p:cNvPr id="6" name="Obrázek 5" descr="mapa01_11_10_09.jpg"/>
          <p:cNvPicPr>
            <a:picLocks noChangeAspect="1"/>
          </p:cNvPicPr>
          <p:nvPr/>
        </p:nvPicPr>
        <p:blipFill>
          <a:blip r:embed="rId3" cstate="print"/>
          <a:stretch>
            <a:fillRect/>
          </a:stretch>
        </p:blipFill>
        <p:spPr>
          <a:xfrm>
            <a:off x="2786050" y="1928802"/>
            <a:ext cx="6357950" cy="4929198"/>
          </a:xfrm>
          <a:prstGeom prst="rect">
            <a:avLst/>
          </a:prstGeom>
        </p:spPr>
      </p:pic>
    </p:spTree>
  </p:cSld>
  <p:clrMapOvr>
    <a:masterClrMapping/>
  </p:clrMapOvr>
  <p:transition>
    <p:newsflash/>
    <p:sndAc>
      <p:stSnd>
        <p:snd r:embed="rId2"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vzniklá obec Brumov-Bylnice získala od </a:t>
            </a:r>
            <a:r>
              <a:rPr lang="cs-CZ" dirty="0" smtClean="0">
                <a:hlinkClick r:id="rId3" tooltip="1. leden"/>
              </a:rPr>
              <a:t>1. ledna</a:t>
            </a:r>
            <a:r>
              <a:rPr lang="cs-CZ" dirty="0" smtClean="0"/>
              <a:t> </a:t>
            </a:r>
            <a:r>
              <a:rPr lang="cs-CZ" dirty="0" smtClean="0">
                <a:hlinkClick r:id="rId4" tooltip="1965"/>
              </a:rPr>
              <a:t>1965</a:t>
            </a:r>
            <a:r>
              <a:rPr lang="cs-CZ" dirty="0" smtClean="0"/>
              <a:t> status města. Od </a:t>
            </a:r>
            <a:r>
              <a:rPr lang="cs-CZ" dirty="0" smtClean="0">
                <a:hlinkClick r:id="rId5" tooltip="15. červenec"/>
              </a:rPr>
              <a:t>15. července</a:t>
            </a:r>
            <a:r>
              <a:rPr lang="cs-CZ" dirty="0" smtClean="0"/>
              <a:t> </a:t>
            </a:r>
            <a:r>
              <a:rPr lang="cs-CZ" dirty="0" smtClean="0">
                <a:hlinkClick r:id="rId6" tooltip="1976"/>
              </a:rPr>
              <a:t>1976</a:t>
            </a:r>
            <a:r>
              <a:rPr lang="cs-CZ" dirty="0" smtClean="0"/>
              <a:t> je součástí města také </a:t>
            </a:r>
            <a:r>
              <a:rPr lang="cs-CZ" dirty="0" smtClean="0">
                <a:hlinkClick r:id="rId7" tooltip="Svatý Štěpán (Brumov-Bylnice)"/>
              </a:rPr>
              <a:t>Svatý Štěpán</a:t>
            </a:r>
            <a:r>
              <a:rPr lang="cs-CZ" dirty="0" smtClean="0"/>
              <a:t> a od </a:t>
            </a:r>
            <a:r>
              <a:rPr lang="cs-CZ" dirty="0" smtClean="0">
                <a:hlinkClick r:id="rId8" tooltip="24. červenec"/>
              </a:rPr>
              <a:t>24. července</a:t>
            </a:r>
            <a:r>
              <a:rPr lang="cs-CZ" dirty="0" smtClean="0"/>
              <a:t> </a:t>
            </a:r>
            <a:r>
              <a:rPr lang="cs-CZ" dirty="0" smtClean="0">
                <a:hlinkClick r:id="rId9" tooltip="1997"/>
              </a:rPr>
              <a:t>1997</a:t>
            </a:r>
            <a:r>
              <a:rPr lang="cs-CZ" dirty="0" smtClean="0"/>
              <a:t> také před tím </a:t>
            </a:r>
            <a:r>
              <a:rPr lang="cs-CZ" dirty="0" smtClean="0">
                <a:hlinkClick r:id="rId10" tooltip="Slovensko"/>
              </a:rPr>
              <a:t>slovenská</a:t>
            </a:r>
            <a:r>
              <a:rPr lang="cs-CZ" dirty="0" smtClean="0"/>
              <a:t> část osady </a:t>
            </a:r>
            <a:r>
              <a:rPr lang="cs-CZ" dirty="0" smtClean="0">
                <a:hlinkClick r:id="rId11" tooltip="Sidonie"/>
              </a:rPr>
              <a:t>Sidonie</a:t>
            </a:r>
            <a:r>
              <a:rPr lang="cs-CZ" dirty="0" smtClean="0"/>
              <a:t>.</a:t>
            </a:r>
            <a:endParaRPr lang="cs-CZ" dirty="0"/>
          </a:p>
        </p:txBody>
      </p:sp>
      <p:sp>
        <p:nvSpPr>
          <p:cNvPr id="2" name="Nadpis 1"/>
          <p:cNvSpPr>
            <a:spLocks noGrp="1"/>
          </p:cNvSpPr>
          <p:nvPr>
            <p:ph type="title"/>
          </p:nvPr>
        </p:nvSpPr>
        <p:spPr/>
        <p:txBody>
          <a:bodyPr/>
          <a:lstStyle/>
          <a:p>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92500"/>
          </a:bodyPr>
          <a:lstStyle/>
          <a:p>
            <a:r>
              <a:rPr lang="cs-CZ" sz="4200" dirty="0" smtClean="0">
                <a:solidFill>
                  <a:schemeClr val="accent5">
                    <a:lumMod val="50000"/>
                  </a:schemeClr>
                </a:solidFill>
              </a:rPr>
              <a:t>Brumov:</a:t>
            </a:r>
            <a:r>
              <a:rPr lang="cs-CZ" dirty="0"/>
              <a:t>Pověst praví, že hrad založil roku 830 Pribina, kníže nitranský. Traduje se, že na „královském hrádku“ byli tři dny hosty Cyril a Metoděj a že tam také kázali. </a:t>
            </a:r>
          </a:p>
          <a:p>
            <a:r>
              <a:rPr lang="cs-CZ" dirty="0"/>
              <a:t>Jiná pověst vypravuje, že když byl jakýsi kníže Bruno na lovu v lesích okolo nynějšího Brumova, při stíhání jelena zabloudil. Unaven ulehl na vrcholku kopce: okolí se mu velice zalíbilo, a tak si tam postavil hrad, který pojmenoval po sobě. (Podle jiné verze byl Bruno Pribinův zbrojnoš a znaveného a ztraceného Pribinu nalezl na kopci, jenž pak i s okolím dostal od knížete darem.)</a:t>
            </a:r>
          </a:p>
          <a:p>
            <a:endParaRPr lang="cs-CZ" dirty="0"/>
          </a:p>
        </p:txBody>
      </p:sp>
      <p:sp>
        <p:nvSpPr>
          <p:cNvPr id="2" name="Nadpis 1"/>
          <p:cNvSpPr>
            <a:spLocks noGrp="1"/>
          </p:cNvSpPr>
          <p:nvPr>
            <p:ph type="title"/>
          </p:nvPr>
        </p:nvSpPr>
        <p:spPr/>
        <p:txBody>
          <a:bodyPr>
            <a:normAutofit/>
          </a:bodyPr>
          <a:lstStyle/>
          <a:p>
            <a:r>
              <a:rPr lang="cs-CZ" dirty="0" smtClean="0"/>
              <a:t>Jak dostaly tyto obce svoje jméno:</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idx="1"/>
          </p:nvPr>
        </p:nvSpPr>
        <p:spPr/>
        <p:txBody>
          <a:bodyPr/>
          <a:lstStyle/>
          <a:p>
            <a:r>
              <a:rPr lang="cs-CZ" dirty="0" smtClean="0"/>
              <a:t>Jméno </a:t>
            </a:r>
            <a:r>
              <a:rPr lang="cs-CZ" dirty="0"/>
              <a:t>obce pochází zřejmě od přídavného jména „bylný“, ve významu „bylný potok“, tedy potok tekoucí býlím. Nepravděpodobné se jeví možnosti pojmenování vsi podle bělosti potoka či podle barvy zdejšího vápence.</a:t>
            </a:r>
          </a:p>
          <a:p>
            <a:endParaRPr lang="cs-CZ" dirty="0"/>
          </a:p>
        </p:txBody>
      </p:sp>
      <p:sp>
        <p:nvSpPr>
          <p:cNvPr id="3" name="Nadpis 2"/>
          <p:cNvSpPr>
            <a:spLocks noGrp="1"/>
          </p:cNvSpPr>
          <p:nvPr>
            <p:ph type="title"/>
          </p:nvPr>
        </p:nvSpPr>
        <p:spPr/>
        <p:txBody>
          <a:bodyPr/>
          <a:lstStyle/>
          <a:p>
            <a:r>
              <a:rPr lang="cs-CZ" dirty="0" smtClean="0"/>
              <a:t>Bylnice</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Roku </a:t>
            </a:r>
            <a:r>
              <a:rPr lang="cs-CZ" dirty="0"/>
              <a:t>1815 založil majitel panství brumovského, hrabě Štěpán Ilešházy, skelnou huť, kterou pojmenoval po svém patronu.</a:t>
            </a:r>
          </a:p>
          <a:p>
            <a:endParaRPr lang="cs-CZ" dirty="0"/>
          </a:p>
        </p:txBody>
      </p:sp>
      <p:sp>
        <p:nvSpPr>
          <p:cNvPr id="2" name="Nadpis 1"/>
          <p:cNvSpPr>
            <a:spLocks noGrp="1"/>
          </p:cNvSpPr>
          <p:nvPr>
            <p:ph type="title"/>
          </p:nvPr>
        </p:nvSpPr>
        <p:spPr/>
        <p:txBody>
          <a:bodyPr/>
          <a:lstStyle/>
          <a:p>
            <a:r>
              <a:rPr lang="cs-CZ" dirty="0" smtClean="0"/>
              <a:t>Sv.Štěpán</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dirty="0" smtClean="0"/>
              <a:t>Roku </a:t>
            </a:r>
            <a:r>
              <a:rPr lang="cs-CZ" dirty="0"/>
              <a:t>1788 dal hrabě Jan Křtitel Ilešházy, majitel panství brumovského, vykácet kus lesa a v tom místě byla postavena dílna na sklo. Při dílně se usadilo několik kopaničářů, huť dostala jméno po ženě zakladatele, Sidonii. Přídavné jméno svatá zřejmě vzato analogií od sousedního Svatého Štěpána, neboť církevní kalendář svatou Sidonii nezná. Po roce 1989 se přívlastek do názvu obce nevrátil.</a:t>
            </a:r>
          </a:p>
          <a:p>
            <a:endParaRPr lang="cs-CZ" dirty="0"/>
          </a:p>
        </p:txBody>
      </p:sp>
      <p:sp>
        <p:nvSpPr>
          <p:cNvPr id="2" name="Nadpis 1"/>
          <p:cNvSpPr>
            <a:spLocks noGrp="1"/>
          </p:cNvSpPr>
          <p:nvPr>
            <p:ph type="title"/>
          </p:nvPr>
        </p:nvSpPr>
        <p:spPr/>
        <p:txBody>
          <a:bodyPr/>
          <a:lstStyle/>
          <a:p>
            <a:r>
              <a:rPr lang="cs-CZ" dirty="0" smtClean="0"/>
              <a:t>Sidonie</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r>
              <a:rPr lang="cs-CZ" sz="3600" u="sng" dirty="0" smtClean="0">
                <a:solidFill>
                  <a:srgbClr val="0070C0"/>
                </a:solidFill>
              </a:rPr>
              <a:t>Hrad Brumov: </a:t>
            </a:r>
            <a:r>
              <a:rPr lang="cs-CZ" sz="2800" dirty="0" smtClean="0"/>
              <a:t>Hrad Brumov plnil od počátku svého vzniku významnou strážní, obrannou a sídelní funkci při vstupu do Vlárského průsmyku, který byl odedávna přirozenou spojnicí mezi Povážím a Pomoravím. Předpokládá se, že předchůdcem hradu byla dřevěná ostrožna z</a:t>
            </a:r>
            <a:r>
              <a:rPr lang="cs-CZ" sz="2800" b="1" dirty="0" smtClean="0"/>
              <a:t> 12. století</a:t>
            </a:r>
            <a:r>
              <a:rPr lang="cs-CZ" sz="2800" dirty="0" smtClean="0"/>
              <a:t>. Samotné založení hradu se datuje podle dostupných poznatků někde do let </a:t>
            </a:r>
            <a:r>
              <a:rPr lang="cs-CZ" sz="2800" b="1" dirty="0" smtClean="0"/>
              <a:t>1210 – 1220 </a:t>
            </a:r>
            <a:r>
              <a:rPr lang="cs-CZ" sz="2800" dirty="0" smtClean="0"/>
              <a:t>markrabětem Vladislavem Jindřichem za vlády Přemysla Otakara I. v pozdně románském slohu.</a:t>
            </a:r>
            <a:endParaRPr lang="cs-CZ" sz="2800" dirty="0"/>
          </a:p>
        </p:txBody>
      </p:sp>
      <p:sp>
        <p:nvSpPr>
          <p:cNvPr id="2" name="Nadpis 1"/>
          <p:cNvSpPr>
            <a:spLocks noGrp="1"/>
          </p:cNvSpPr>
          <p:nvPr>
            <p:ph type="title"/>
          </p:nvPr>
        </p:nvSpPr>
        <p:spPr/>
        <p:txBody>
          <a:bodyPr/>
          <a:lstStyle/>
          <a:p>
            <a:r>
              <a:rPr lang="cs-CZ" dirty="0" smtClean="0"/>
              <a:t>Památky v Brumově-Bylnici a okolí:</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zricenina_hradu_brumov.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newsflash/>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Kostel je druhou nejvýznamější historickou památkou ve městě. Počátky kostela vzhledem k jeho vysvěcení a výsledkům historicko-archeologického průzkumu jsou kladeny do poloviny 13.století . Farní kostel v Brumově-Bylnici je zasvěcen sv. Václavovi, knížeti české země.</a:t>
            </a:r>
            <a:endParaRPr lang="cs-CZ" dirty="0"/>
          </a:p>
        </p:txBody>
      </p:sp>
      <p:sp>
        <p:nvSpPr>
          <p:cNvPr id="2" name="Nadpis 1"/>
          <p:cNvSpPr>
            <a:spLocks noGrp="1"/>
          </p:cNvSpPr>
          <p:nvPr>
            <p:ph type="title"/>
          </p:nvPr>
        </p:nvSpPr>
        <p:spPr/>
        <p:txBody>
          <a:bodyPr/>
          <a:lstStyle/>
          <a:p>
            <a:r>
              <a:rPr lang="cs-CZ" dirty="0" smtClean="0"/>
              <a:t>Kostel Sv. Václava</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56119308.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newsflash/>
    <p:sndAc>
      <p:stSnd>
        <p:snd r:embed="rId2"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Národní kulturní památka. Hřbitov tvoří kamenné náhrobky z pískovce, žuly a mramoru v počtu 50 kusů různého stáří. Náhrobky jsou obráceny k východu v nepravidelných řadách, nejstarší z nich pochází z roku 1785. Poslední pohřeb se zde konal 9. května 1931</a:t>
            </a:r>
            <a:endParaRPr lang="cs-CZ" dirty="0"/>
          </a:p>
        </p:txBody>
      </p:sp>
      <p:sp>
        <p:nvSpPr>
          <p:cNvPr id="2" name="Nadpis 1"/>
          <p:cNvSpPr>
            <a:spLocks noGrp="1"/>
          </p:cNvSpPr>
          <p:nvPr>
            <p:ph type="title"/>
          </p:nvPr>
        </p:nvSpPr>
        <p:spPr/>
        <p:txBody>
          <a:bodyPr/>
          <a:lstStyle/>
          <a:p>
            <a:r>
              <a:rPr lang="cs-CZ" dirty="0" smtClean="0"/>
              <a:t>Židovský hřbitov</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dirty="0" smtClean="0"/>
              <a:t>První písemná zmínka o Brumově je z roku 1255 a v tomto období se jednalo o podhradní osadu hradu Brumov. V 16. století byl Brumov povýšen na město. </a:t>
            </a:r>
            <a:endParaRPr lang="cs-CZ" sz="2400" dirty="0"/>
          </a:p>
        </p:txBody>
      </p:sp>
      <p:sp>
        <p:nvSpPr>
          <p:cNvPr id="2" name="Nadpis 1"/>
          <p:cNvSpPr>
            <a:spLocks noGrp="1"/>
          </p:cNvSpPr>
          <p:nvPr>
            <p:ph type="title"/>
          </p:nvPr>
        </p:nvSpPr>
        <p:spPr/>
        <p:txBody>
          <a:bodyPr/>
          <a:lstStyle/>
          <a:p>
            <a:r>
              <a:rPr lang="cs-CZ" dirty="0" smtClean="0"/>
              <a:t>Vznik Brumova (Historie)</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preview320.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transition>
    <p:newsflash/>
    <p:sndAc>
      <p:stSnd>
        <p:snd r:embed="rId2" name="camera.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dirty="0" smtClean="0"/>
              <a:t>1573-založení</a:t>
            </a:r>
          </a:p>
          <a:p>
            <a:r>
              <a:rPr lang="it-IT" dirty="0" smtClean="0"/>
              <a:t>1872 - 1873 došlo k modernizaci ručního pi</a:t>
            </a:r>
            <a:r>
              <a:rPr lang="cs-CZ" dirty="0" smtClean="0"/>
              <a:t>v</a:t>
            </a:r>
            <a:r>
              <a:rPr lang="it-IT" dirty="0" smtClean="0"/>
              <a:t>ov</a:t>
            </a:r>
            <a:r>
              <a:rPr lang="cs-CZ" dirty="0" smtClean="0"/>
              <a:t>aru</a:t>
            </a:r>
          </a:p>
          <a:p>
            <a:r>
              <a:rPr lang="it-IT" dirty="0" smtClean="0"/>
              <a:t>varu</a:t>
            </a:r>
            <a:endParaRPr lang="cs-CZ" dirty="0" smtClean="0"/>
          </a:p>
          <a:p>
            <a:r>
              <a:rPr lang="cs-CZ" dirty="0" smtClean="0"/>
              <a:t>1912- došlo k postavení elektrárny a bylo instalováno nové strojní vybavení. Během války byla výroba  podstatně omezena.</a:t>
            </a:r>
          </a:p>
          <a:p>
            <a:r>
              <a:rPr lang="cs-CZ" dirty="0" smtClean="0"/>
              <a:t>1968- ukončila provoz sladovna</a:t>
            </a:r>
          </a:p>
          <a:p>
            <a:r>
              <a:rPr lang="cs-CZ" dirty="0" smtClean="0"/>
              <a:t>1998-Pivovar  využíval svou výrobní kapacitu jen asi z 60 %</a:t>
            </a:r>
          </a:p>
          <a:p>
            <a:r>
              <a:rPr lang="cs-CZ" dirty="0" smtClean="0"/>
              <a:t>2001-ukončil výrobu</a:t>
            </a:r>
            <a:endParaRPr lang="cs-CZ" dirty="0"/>
          </a:p>
        </p:txBody>
      </p:sp>
      <p:sp>
        <p:nvSpPr>
          <p:cNvPr id="2" name="Nadpis 1"/>
          <p:cNvSpPr>
            <a:spLocks noGrp="1"/>
          </p:cNvSpPr>
          <p:nvPr>
            <p:ph type="title"/>
          </p:nvPr>
        </p:nvSpPr>
        <p:spPr/>
        <p:txBody>
          <a:bodyPr/>
          <a:lstStyle/>
          <a:p>
            <a:r>
              <a:rPr lang="cs-CZ" dirty="0" smtClean="0"/>
              <a:t>Brumovský Pivovar</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algn="ctr"/>
            <a:r>
              <a:rPr lang="cs-CZ" sz="1600" b="1" dirty="0" smtClean="0">
                <a:solidFill>
                  <a:srgbClr val="00B050"/>
                </a:solidFill>
              </a:rPr>
              <a:t>názvy broumovských piv v letech 1990-1999</a:t>
            </a:r>
            <a:r>
              <a:rPr lang="cs-CZ" sz="1600" dirty="0" smtClean="0">
                <a:solidFill>
                  <a:srgbClr val="00B050"/>
                </a:solidFill>
              </a:rPr>
              <a:t> </a:t>
            </a:r>
            <a:r>
              <a:rPr lang="cs-CZ" sz="1600" dirty="0" smtClean="0"/>
              <a:t>Gerhard 8 % (světlé; alk.: 2,54 %; plněno do 0,5 l lahví)</a:t>
            </a:r>
            <a:br>
              <a:rPr lang="cs-CZ" sz="1600" dirty="0" smtClean="0"/>
            </a:br>
            <a:r>
              <a:rPr lang="cs-CZ" sz="1600" dirty="0" smtClean="0"/>
              <a:t>Gerhard 10 % (světlé; alk.: 4,5 %; plněno do 0,5 l lahví a sudů) </a:t>
            </a:r>
            <a:br>
              <a:rPr lang="cs-CZ" sz="1600" dirty="0" smtClean="0"/>
            </a:br>
            <a:r>
              <a:rPr lang="cs-CZ" sz="1600" dirty="0" smtClean="0"/>
              <a:t>Gerhard 10 % (tmavé; alk.: 4,0 %; plněno do 0,5 l lahví a sudů)</a:t>
            </a:r>
            <a:br>
              <a:rPr lang="cs-CZ" sz="1600" dirty="0" smtClean="0"/>
            </a:br>
            <a:r>
              <a:rPr lang="cs-CZ" sz="1600" dirty="0" smtClean="0"/>
              <a:t>Gerhard 11 % (polotmavý ležák; alk.: 4,7 %; plněno do 0,5 l lahví a sudů)</a:t>
            </a:r>
            <a:br>
              <a:rPr lang="cs-CZ" sz="1600" dirty="0" smtClean="0"/>
            </a:br>
            <a:r>
              <a:rPr lang="cs-CZ" sz="1600" dirty="0" smtClean="0"/>
              <a:t>Gerhard 11 % (světlý ležák; alk.: 4,0 %; plněno do 0,5 l lahví a sudů)</a:t>
            </a:r>
            <a:br>
              <a:rPr lang="cs-CZ" sz="1600" dirty="0" smtClean="0"/>
            </a:br>
            <a:r>
              <a:rPr lang="cs-CZ" sz="1600" dirty="0" smtClean="0"/>
              <a:t>Gerhard 12 % (světlý ležák; alk.: 5,0 %; plněno do 0,5 l lahví a sudů)</a:t>
            </a:r>
            <a:br>
              <a:rPr lang="cs-CZ" sz="1600" dirty="0" smtClean="0"/>
            </a:br>
            <a:r>
              <a:rPr lang="cs-CZ" sz="1600" dirty="0" smtClean="0"/>
              <a:t>Gerhard Desítka (světlé výčepní pro export na Slovensko; alk.: 4,1 %; plněno do 0,5 l lahví a sudů)</a:t>
            </a:r>
            <a:br>
              <a:rPr lang="cs-CZ" sz="1600" dirty="0" smtClean="0"/>
            </a:br>
            <a:r>
              <a:rPr lang="cs-CZ" sz="1600" dirty="0" smtClean="0"/>
              <a:t>Gerhard - Zámecký ležák (světlý ležák pro export na Slovensko; alk.: 5,3 %; plněno do 0,5 l lahví a sudů) </a:t>
            </a:r>
            <a:br>
              <a:rPr lang="cs-CZ" sz="1600" dirty="0" smtClean="0"/>
            </a:br>
            <a:r>
              <a:rPr lang="cs-CZ" sz="1600" dirty="0" smtClean="0"/>
              <a:t>Gerhard Sedmnáctka (světlý speciální ležák pro export na Slovensko; alk.: 8,0 %; plněno do 0,5 l lahví) </a:t>
            </a:r>
            <a:br>
              <a:rPr lang="cs-CZ" sz="1600" dirty="0" smtClean="0"/>
            </a:br>
            <a:r>
              <a:rPr lang="cs-CZ" sz="1600" dirty="0" smtClean="0"/>
              <a:t>Gerda (světlé výčepní s příchutí maliny; alk.: 3,8 %)</a:t>
            </a:r>
            <a:br>
              <a:rPr lang="cs-CZ" sz="1600" dirty="0" smtClean="0"/>
            </a:br>
            <a:r>
              <a:rPr lang="cs-CZ" sz="1600" dirty="0" smtClean="0"/>
              <a:t>Diesel (speciální pivo s příchutí coly) </a:t>
            </a:r>
            <a:r>
              <a:rPr lang="cs-CZ" sz="1600" b="1" dirty="0" smtClean="0">
                <a:solidFill>
                  <a:srgbClr val="00B0F0"/>
                </a:solidFill>
              </a:rPr>
              <a:t>názvy brumovských piv před rokem 1990</a:t>
            </a:r>
            <a:r>
              <a:rPr lang="cs-CZ" sz="1600" dirty="0" smtClean="0">
                <a:solidFill>
                  <a:srgbClr val="00B0F0"/>
                </a:solidFill>
              </a:rPr>
              <a:t> </a:t>
            </a:r>
            <a:r>
              <a:rPr lang="cs-CZ" sz="1600" dirty="0" smtClean="0"/>
              <a:t>Brumovské pivo světlé 10 % (světlé výčepní)</a:t>
            </a:r>
            <a:br>
              <a:rPr lang="cs-CZ" sz="1600" dirty="0" smtClean="0"/>
            </a:br>
            <a:r>
              <a:rPr lang="cs-CZ" sz="1600" dirty="0" smtClean="0"/>
              <a:t>Hradní ležák 11 % tmavý </a:t>
            </a:r>
            <a:br>
              <a:rPr lang="cs-CZ" sz="1600" dirty="0" smtClean="0"/>
            </a:br>
            <a:r>
              <a:rPr lang="cs-CZ" sz="1600" dirty="0" smtClean="0"/>
              <a:t>Hradní ležák 11 % světlý</a:t>
            </a:r>
            <a:br>
              <a:rPr lang="cs-CZ" sz="1600" dirty="0" smtClean="0"/>
            </a:br>
            <a:r>
              <a:rPr lang="cs-CZ" sz="1600" dirty="0" smtClean="0"/>
              <a:t>Brumovský Rychtář 11 % (světlý ležák)</a:t>
            </a:r>
            <a:br>
              <a:rPr lang="cs-CZ" sz="1600" dirty="0" smtClean="0"/>
            </a:br>
            <a:r>
              <a:rPr lang="cs-CZ" sz="1600" dirty="0" smtClean="0"/>
              <a:t>Valašský rychtář 11 % (světlý ležák; alk.: 5,0 %)</a:t>
            </a:r>
            <a:endParaRPr lang="cs-CZ" sz="1600" dirty="0"/>
          </a:p>
        </p:txBody>
      </p:sp>
      <p:sp>
        <p:nvSpPr>
          <p:cNvPr id="2" name="Nadpis 1"/>
          <p:cNvSpPr>
            <a:spLocks noGrp="1"/>
          </p:cNvSpPr>
          <p:nvPr>
            <p:ph type="title"/>
          </p:nvPr>
        </p:nvSpPr>
        <p:spPr/>
        <p:txBody>
          <a:bodyPr/>
          <a:lstStyle/>
          <a:p>
            <a:r>
              <a:rPr lang="cs-CZ" dirty="0" smtClean="0"/>
              <a:t>Vyráběli se zde piva:</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Pivovar_Brumov.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newsflash/>
    <p:sndAc>
      <p:stSnd>
        <p:snd r:embed="rId2"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pPr algn="ctr"/>
            <a:r>
              <a:rPr lang="cs-CZ" sz="2800" dirty="0" smtClean="0"/>
              <a:t>Ludvík Vaculík</a:t>
            </a:r>
          </a:p>
          <a:p>
            <a:r>
              <a:rPr lang="cs-CZ" sz="2800" b="1" dirty="0" smtClean="0"/>
              <a:t>Ludvík Vaculík</a:t>
            </a:r>
            <a:r>
              <a:rPr lang="cs-CZ" sz="2800" dirty="0" smtClean="0"/>
              <a:t> (* </a:t>
            </a:r>
            <a:r>
              <a:rPr lang="cs-CZ" sz="2800" dirty="0" smtClean="0">
                <a:hlinkClick r:id="rId3" tooltip="23. červenec"/>
              </a:rPr>
              <a:t>23. července</a:t>
            </a:r>
            <a:r>
              <a:rPr lang="cs-CZ" sz="2800" dirty="0" smtClean="0"/>
              <a:t> </a:t>
            </a:r>
            <a:r>
              <a:rPr lang="cs-CZ" sz="2800" dirty="0" smtClean="0">
                <a:hlinkClick r:id="rId4" tooltip="1926"/>
              </a:rPr>
              <a:t>1926</a:t>
            </a:r>
            <a:r>
              <a:rPr lang="cs-CZ" sz="2800" dirty="0" smtClean="0"/>
              <a:t> v </a:t>
            </a:r>
            <a:r>
              <a:rPr lang="cs-CZ" sz="2800" dirty="0" smtClean="0">
                <a:hlinkClick r:id="rId5" tooltip="Brumov-Bylnice"/>
              </a:rPr>
              <a:t>Brumově</a:t>
            </a:r>
            <a:r>
              <a:rPr lang="cs-CZ" sz="2800" dirty="0" smtClean="0"/>
              <a:t>) je </a:t>
            </a:r>
            <a:r>
              <a:rPr lang="cs-CZ" sz="2800" dirty="0" smtClean="0">
                <a:hlinkClick r:id="rId6" tooltip="Česko"/>
              </a:rPr>
              <a:t>český</a:t>
            </a:r>
            <a:r>
              <a:rPr lang="cs-CZ" sz="2800" dirty="0" smtClean="0"/>
              <a:t> prozaik, publicista.</a:t>
            </a:r>
          </a:p>
          <a:p>
            <a:r>
              <a:rPr lang="cs-CZ" sz="2800" dirty="0" smtClean="0"/>
              <a:t>Narodil se v Brumově-Bylnici jako syn tesaře.</a:t>
            </a:r>
          </a:p>
          <a:p>
            <a:r>
              <a:rPr lang="cs-CZ" sz="2800" dirty="0" smtClean="0"/>
              <a:t>Roku </a:t>
            </a:r>
            <a:r>
              <a:rPr lang="cs-CZ" sz="2800" dirty="0" smtClean="0">
                <a:hlinkClick r:id="rId7" tooltip="1996"/>
              </a:rPr>
              <a:t>1996</a:t>
            </a:r>
            <a:r>
              <a:rPr lang="cs-CZ" sz="2800" dirty="0" smtClean="0"/>
              <a:t> mu byl propůjčen </a:t>
            </a:r>
            <a:r>
              <a:rPr lang="cs-CZ" sz="2800" dirty="0" smtClean="0">
                <a:hlinkClick r:id="rId8" tooltip="Řád Tomáše Garrigua Masaryka"/>
              </a:rPr>
              <a:t>Řád T. G. Masaryka</a:t>
            </a:r>
            <a:r>
              <a:rPr lang="cs-CZ" sz="2800" dirty="0" smtClean="0"/>
              <a:t> III. třídy. V roce </a:t>
            </a:r>
            <a:r>
              <a:rPr lang="cs-CZ" sz="2800" dirty="0" smtClean="0">
                <a:hlinkClick r:id="rId9" tooltip="2008"/>
              </a:rPr>
              <a:t>2008</a:t>
            </a:r>
            <a:r>
              <a:rPr lang="cs-CZ" sz="2800" dirty="0" smtClean="0"/>
              <a:t> byl vyznamenán </a:t>
            </a:r>
            <a:r>
              <a:rPr lang="cs-CZ" sz="2800" dirty="0" smtClean="0">
                <a:hlinkClick r:id="rId10" tooltip="Státní cena za literaturu a překladatelské dílo"/>
              </a:rPr>
              <a:t>Státní cenou za literaturu</a:t>
            </a:r>
            <a:r>
              <a:rPr lang="cs-CZ" sz="2800" dirty="0" smtClean="0"/>
              <a:t> .</a:t>
            </a:r>
          </a:p>
          <a:p>
            <a:endParaRPr lang="cs-CZ" sz="3000" dirty="0"/>
          </a:p>
        </p:txBody>
      </p:sp>
      <p:sp>
        <p:nvSpPr>
          <p:cNvPr id="2" name="Nadpis 1"/>
          <p:cNvSpPr>
            <a:spLocks noGrp="1"/>
          </p:cNvSpPr>
          <p:nvPr>
            <p:ph type="title"/>
          </p:nvPr>
        </p:nvSpPr>
        <p:spPr/>
        <p:txBody>
          <a:bodyPr/>
          <a:lstStyle/>
          <a:p>
            <a:r>
              <a:rPr lang="cs-CZ" dirty="0" smtClean="0"/>
              <a:t>Slavní rodáci </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723px-Foto_Ludvik_Vaculik.jpg"/>
          <p:cNvPicPr>
            <a:picLocks noChangeAspect="1"/>
          </p:cNvPicPr>
          <p:nvPr/>
        </p:nvPicPr>
        <p:blipFill>
          <a:blip r:embed="rId3" cstate="print"/>
          <a:stretch>
            <a:fillRect/>
          </a:stretch>
        </p:blipFill>
        <p:spPr>
          <a:xfrm>
            <a:off x="0" y="0"/>
            <a:ext cx="9143999" cy="6858000"/>
          </a:xfrm>
          <a:prstGeom prst="rect">
            <a:avLst/>
          </a:prstGeom>
        </p:spPr>
      </p:pic>
    </p:spTree>
  </p:cSld>
  <p:clrMapOvr>
    <a:masterClrMapping/>
  </p:clrMapOvr>
  <p:transition>
    <p:newsflash/>
    <p:sndAc>
      <p:stSnd>
        <p:snd r:embed="rId2"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idx="1"/>
          </p:nvPr>
        </p:nvSpPr>
        <p:spPr/>
        <p:txBody>
          <a:bodyPr>
            <a:normAutofit lnSpcReduction="10000"/>
          </a:bodyPr>
          <a:lstStyle/>
          <a:p>
            <a:r>
              <a:rPr lang="cs-CZ" b="1" dirty="0" smtClean="0"/>
              <a:t>Tomáš Řepka</a:t>
            </a:r>
            <a:r>
              <a:rPr lang="cs-CZ" dirty="0" smtClean="0"/>
              <a:t> (* </a:t>
            </a:r>
            <a:r>
              <a:rPr lang="cs-CZ" dirty="0" smtClean="0">
                <a:hlinkClick r:id="rId3" tooltip="2. leden"/>
              </a:rPr>
              <a:t>2. ledna</a:t>
            </a:r>
            <a:r>
              <a:rPr lang="cs-CZ" dirty="0" smtClean="0"/>
              <a:t> </a:t>
            </a:r>
            <a:r>
              <a:rPr lang="cs-CZ" dirty="0" smtClean="0">
                <a:hlinkClick r:id="rId4" tooltip="1974"/>
              </a:rPr>
              <a:t>1974</a:t>
            </a:r>
            <a:r>
              <a:rPr lang="cs-CZ" dirty="0" smtClean="0"/>
              <a:t>, </a:t>
            </a:r>
            <a:r>
              <a:rPr lang="cs-CZ" dirty="0" smtClean="0">
                <a:hlinkClick r:id="rId5" tooltip="Brumov-Bylnice"/>
              </a:rPr>
              <a:t>Brumov-Bylnice</a:t>
            </a:r>
            <a:r>
              <a:rPr lang="cs-CZ" baseline="30000" dirty="0" smtClean="0">
                <a:hlinkClick r:id="rId6"/>
              </a:rPr>
              <a:t>[1]</a:t>
            </a:r>
            <a:r>
              <a:rPr lang="cs-CZ" dirty="0" smtClean="0"/>
              <a:t>) je bývalý </a:t>
            </a:r>
            <a:r>
              <a:rPr lang="cs-CZ" dirty="0" smtClean="0">
                <a:hlinkClick r:id="rId7" tooltip="Česko"/>
              </a:rPr>
              <a:t>český</a:t>
            </a:r>
            <a:r>
              <a:rPr lang="cs-CZ" dirty="0" smtClean="0"/>
              <a:t> </a:t>
            </a:r>
            <a:r>
              <a:rPr lang="cs-CZ" dirty="0" smtClean="0">
                <a:hlinkClick r:id="rId8" tooltip="Obránce (fotbal)"/>
              </a:rPr>
              <a:t>fotbalový obránce</a:t>
            </a:r>
            <a:r>
              <a:rPr lang="cs-CZ" dirty="0" smtClean="0"/>
              <a:t>. Dne </a:t>
            </a:r>
            <a:r>
              <a:rPr lang="cs-CZ" dirty="0" smtClean="0">
                <a:hlinkClick r:id="rId9" tooltip="14. březen"/>
              </a:rPr>
              <a:t>14. března</a:t>
            </a:r>
            <a:r>
              <a:rPr lang="cs-CZ" dirty="0" smtClean="0"/>
              <a:t> </a:t>
            </a:r>
            <a:r>
              <a:rPr lang="cs-CZ" dirty="0" smtClean="0">
                <a:hlinkClick r:id="rId10" tooltip="2013"/>
              </a:rPr>
              <a:t>2013</a:t>
            </a:r>
            <a:r>
              <a:rPr lang="cs-CZ" dirty="0" smtClean="0"/>
              <a:t> byl jmenován novým sportovním manažerem druholigového </a:t>
            </a:r>
            <a:r>
              <a:rPr lang="cs-CZ" dirty="0" smtClean="0">
                <a:hlinkClick r:id="rId11" tooltip="FK Baník Most"/>
              </a:rPr>
              <a:t>Baníku Most</a:t>
            </a:r>
            <a:r>
              <a:rPr lang="cs-CZ" dirty="0" smtClean="0"/>
              <a:t>.</a:t>
            </a:r>
            <a:r>
              <a:rPr lang="cs-CZ" baseline="30000" dirty="0" smtClean="0">
                <a:hlinkClick r:id="rId6"/>
              </a:rPr>
              <a:t>[2]</a:t>
            </a:r>
            <a:endParaRPr lang="cs-CZ" dirty="0" smtClean="0"/>
          </a:p>
          <a:p>
            <a:pPr>
              <a:buNone/>
            </a:pPr>
            <a:r>
              <a:rPr lang="cs-CZ" dirty="0" smtClean="0"/>
              <a:t>Pochází z malého městečka </a:t>
            </a:r>
            <a:r>
              <a:rPr lang="cs-CZ" dirty="0" smtClean="0">
                <a:hlinkClick r:id="rId5" tooltip="Brumov-Bylnice"/>
              </a:rPr>
              <a:t>Brumov-Bylnice</a:t>
            </a:r>
            <a:r>
              <a:rPr lang="cs-CZ" dirty="0" smtClean="0"/>
              <a:t>, kde také začal svou fotbalovou dráhu v TJ Brumov. V patnácti letech odešel do </a:t>
            </a:r>
            <a:r>
              <a:rPr lang="cs-CZ" dirty="0" smtClean="0">
                <a:hlinkClick r:id="rId12" tooltip="FC Tescoma Zlín"/>
              </a:rPr>
              <a:t>Zlína</a:t>
            </a:r>
            <a:r>
              <a:rPr lang="cs-CZ" dirty="0" smtClean="0"/>
              <a:t>, odkud poté přestoupil do </a:t>
            </a:r>
            <a:r>
              <a:rPr lang="cs-CZ" dirty="0" smtClean="0">
                <a:hlinkClick r:id="rId13" tooltip="FC Baník Ostrava"/>
              </a:rPr>
              <a:t>Baníku Ostrava</a:t>
            </a:r>
            <a:r>
              <a:rPr lang="cs-CZ" dirty="0" smtClean="0"/>
              <a:t>.</a:t>
            </a:r>
          </a:p>
          <a:p>
            <a:pPr>
              <a:buNone/>
            </a:pPr>
            <a:r>
              <a:rPr lang="cs-CZ" dirty="0" smtClean="0"/>
              <a:t>Řepka je znám jako hráč, který má velké problémy s disciplínou.</a:t>
            </a:r>
            <a:r>
              <a:rPr lang="cs-CZ" baseline="30000" dirty="0" smtClean="0">
                <a:hlinkClick r:id="rId6"/>
              </a:rPr>
              <a:t>[8]</a:t>
            </a:r>
            <a:r>
              <a:rPr lang="cs-CZ" dirty="0" smtClean="0"/>
              <a:t> Po dobu své kariéry byl dvacetkrát vyloučen, je českým i světovým rekordmanem v této statistice</a:t>
            </a:r>
          </a:p>
          <a:p>
            <a:endParaRPr lang="cs-CZ" dirty="0"/>
          </a:p>
        </p:txBody>
      </p:sp>
      <p:sp>
        <p:nvSpPr>
          <p:cNvPr id="3" name="Nadpis 2"/>
          <p:cNvSpPr>
            <a:spLocks noGrp="1"/>
          </p:cNvSpPr>
          <p:nvPr>
            <p:ph type="title"/>
          </p:nvPr>
        </p:nvSpPr>
        <p:spPr/>
        <p:txBody>
          <a:bodyPr/>
          <a:lstStyle/>
          <a:p>
            <a:r>
              <a:rPr lang="cs-CZ" dirty="0" smtClean="0"/>
              <a:t>Tomáš Řepka</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TOMASREPKA.jpg"/>
          <p:cNvPicPr>
            <a:picLocks noChangeAspect="1"/>
          </p:cNvPicPr>
          <p:nvPr/>
        </p:nvPicPr>
        <p:blipFill>
          <a:blip r:embed="rId3" cstate="print"/>
          <a:stretch>
            <a:fillRect/>
          </a:stretch>
        </p:blipFill>
        <p:spPr>
          <a:xfrm>
            <a:off x="4060" y="0"/>
            <a:ext cx="9135879" cy="6858000"/>
          </a:xfrm>
          <a:prstGeom prst="rect">
            <a:avLst/>
          </a:prstGeom>
        </p:spPr>
      </p:pic>
    </p:spTree>
  </p:cSld>
  <p:clrMapOvr>
    <a:masterClrMapping/>
  </p:clrMapOvr>
  <p:transition>
    <p:newsflash/>
    <p:sndAc>
      <p:stSnd>
        <p:snd r:embed="rId2" name="camera.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1052736"/>
            <a:ext cx="9144000" cy="5805264"/>
          </a:xfrm>
        </p:spPr>
        <p:txBody>
          <a:bodyPr>
            <a:normAutofit fontScale="25000" lnSpcReduction="20000"/>
          </a:bodyPr>
          <a:lstStyle/>
          <a:p>
            <a:r>
              <a:rPr lang="cs-CZ" sz="6200" dirty="0" smtClean="0"/>
              <a:t/>
            </a:r>
            <a:br>
              <a:rPr lang="cs-CZ" sz="6200" dirty="0" smtClean="0"/>
            </a:br>
            <a:r>
              <a:rPr lang="cs-CZ" sz="7400" b="1" i="1" dirty="0" smtClean="0"/>
              <a:t> 6. dubna 1679 Brumov, + 18. srpna 1713 Pavlovice u Přerova</a:t>
            </a:r>
          </a:p>
          <a:p>
            <a:r>
              <a:rPr lang="cs-CZ" sz="7400" b="1" i="1" dirty="0" smtClean="0"/>
              <a:t>spisovatel, historik</a:t>
            </a:r>
            <a:endParaRPr lang="cs-CZ" sz="7400" b="1" dirty="0" smtClean="0"/>
          </a:p>
          <a:p>
            <a:r>
              <a:rPr lang="cs-CZ" sz="7400" dirty="0" smtClean="0"/>
              <a:t>Narodil se na hradě Brumov</a:t>
            </a:r>
          </a:p>
          <a:p>
            <a:r>
              <a:rPr lang="cs-CZ" sz="7400" dirty="0" smtClean="0"/>
              <a:t>Absolvoval školu v Brumově a Jezuické Gymnázium</a:t>
            </a:r>
          </a:p>
          <a:p>
            <a:r>
              <a:rPr lang="cs-CZ" sz="7400" dirty="0" smtClean="0"/>
              <a:t>Nejdříve působil jako zámecký kaplan u svého příznivce hraběte Jiřího Frydricha z Oppersdorfu v Dřevohosticích, ale už v lednu 1703 byl jmenován knězem v Pavlovicích u Přerova, kde působil až do své předčasné smrti a je zde také pochován</a:t>
            </a:r>
          </a:p>
          <a:p>
            <a:r>
              <a:rPr lang="cs-CZ" sz="7400" dirty="0" smtClean="0"/>
              <a:t>Stal se z něj proto pilný spisovatel a plodný badatel</a:t>
            </a:r>
          </a:p>
          <a:p>
            <a:r>
              <a:rPr lang="cs-CZ" sz="7400" dirty="0" smtClean="0"/>
              <a:t>Jeho dvě největší díla, jedenáctidílná </a:t>
            </a:r>
            <a:r>
              <a:rPr lang="cs-CZ" sz="7400" b="1" dirty="0" smtClean="0"/>
              <a:t>Apographa Moraviae sive Copiae variarum</a:t>
            </a:r>
            <a:r>
              <a:rPr lang="cs-CZ" sz="7400" dirty="0" smtClean="0"/>
              <a:t> </a:t>
            </a:r>
            <a:r>
              <a:rPr lang="cs-CZ" sz="7400" b="1" dirty="0" smtClean="0"/>
              <a:t>litterarum</a:t>
            </a:r>
            <a:r>
              <a:rPr lang="cs-CZ" sz="7400" dirty="0" smtClean="0"/>
              <a:t> (Opisy rozličných moravských listin) a pětidílná </a:t>
            </a:r>
            <a:r>
              <a:rPr lang="cs-CZ" sz="7400" b="1" dirty="0" smtClean="0"/>
              <a:t>Caementa historica sive Apparatus pro conficiendis universalibus Moraviae chronicis </a:t>
            </a:r>
            <a:r>
              <a:rPr lang="cs-CZ" sz="7400" dirty="0" smtClean="0"/>
              <a:t>(Historické stavebniny neboli nástroje k napsání celkových moravských dějin), se však dochovala pouze v rukopisech, které jsou uchovány v bývalé arcibiskupské knihovně v Kroměříži.</a:t>
            </a:r>
            <a:r>
              <a:rPr lang="cs-CZ" sz="6200" dirty="0" smtClean="0"/>
              <a:t/>
            </a:r>
            <a:br>
              <a:rPr lang="cs-CZ" sz="6200" dirty="0" smtClean="0"/>
            </a:br>
            <a:endParaRPr lang="cs-CZ" sz="6200" dirty="0" smtClean="0"/>
          </a:p>
          <a:p>
            <a:pPr>
              <a:buNone/>
            </a:pPr>
            <a:r>
              <a:rPr lang="cs-CZ" dirty="0" smtClean="0"/>
              <a:t/>
            </a:r>
            <a:br>
              <a:rPr lang="cs-CZ" dirty="0" smtClean="0"/>
            </a:br>
            <a:endParaRPr lang="cs-CZ" dirty="0" smtClean="0"/>
          </a:p>
          <a:p>
            <a:endParaRPr lang="cs-CZ" dirty="0" smtClean="0"/>
          </a:p>
          <a:p>
            <a:endParaRPr lang="cs-CZ" b="1" dirty="0" smtClean="0"/>
          </a:p>
          <a:p>
            <a:pPr>
              <a:buNone/>
            </a:pPr>
            <a:r>
              <a:rPr lang="cs-CZ" dirty="0" smtClean="0"/>
              <a:t/>
            </a:r>
            <a:br>
              <a:rPr lang="cs-CZ" dirty="0" smtClean="0"/>
            </a:br>
            <a:endParaRPr lang="cs-CZ" dirty="0" smtClean="0"/>
          </a:p>
          <a:p>
            <a:endParaRPr lang="cs-CZ" dirty="0"/>
          </a:p>
        </p:txBody>
      </p:sp>
      <p:sp>
        <p:nvSpPr>
          <p:cNvPr id="2" name="Nadpis 1"/>
          <p:cNvSpPr>
            <a:spLocks noGrp="1"/>
          </p:cNvSpPr>
          <p:nvPr>
            <p:ph type="title"/>
          </p:nvPr>
        </p:nvSpPr>
        <p:spPr/>
        <p:txBody>
          <a:bodyPr>
            <a:normAutofit fontScale="90000"/>
          </a:bodyPr>
          <a:lstStyle/>
          <a:p>
            <a:r>
              <a:rPr lang="cs-CZ" b="1" dirty="0" smtClean="0"/>
              <a:t>Jan Jiří Ignác Středovský</a:t>
            </a:r>
            <a:br>
              <a:rPr lang="cs-CZ" b="1" dirty="0" smtClean="0"/>
            </a:b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427px-Jan_Jiri_Stredovsky_1862_Precechtel.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newsflash/>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image.jpg.ashx.jpg"/>
          <p:cNvPicPr>
            <a:picLocks noChangeAspect="1"/>
          </p:cNvPicPr>
          <p:nvPr/>
        </p:nvPicPr>
        <p:blipFill>
          <a:blip r:embed="rId3" cstate="print"/>
          <a:stretch>
            <a:fillRect/>
          </a:stretch>
        </p:blipFill>
        <p:spPr>
          <a:xfrm>
            <a:off x="500034" y="357166"/>
            <a:ext cx="8215370" cy="6286544"/>
          </a:xfrm>
          <a:prstGeom prst="rect">
            <a:avLst/>
          </a:prstGeom>
        </p:spPr>
      </p:pic>
    </p:spTree>
  </p:cSld>
  <p:clrMapOvr>
    <a:masterClrMapping/>
  </p:clrMapOvr>
  <p:transition>
    <p:newsflash/>
    <p:sndAc>
      <p:stSnd>
        <p:snd r:embed="rId2" name="camera.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idx="1"/>
          </p:nvPr>
        </p:nvSpPr>
        <p:spPr/>
        <p:txBody>
          <a:bodyPr>
            <a:normAutofit fontScale="77500" lnSpcReduction="20000"/>
          </a:bodyPr>
          <a:lstStyle/>
          <a:p>
            <a:r>
              <a:rPr lang="cs-CZ" b="1" dirty="0" smtClean="0"/>
              <a:t>letec RAF a spisovatel</a:t>
            </a:r>
          </a:p>
          <a:p>
            <a:r>
              <a:rPr lang="cs-CZ" b="1" i="1" dirty="0" smtClean="0"/>
              <a:t>2. října 1912 Brumov</a:t>
            </a:r>
            <a:r>
              <a:rPr lang="cs-CZ" b="1" dirty="0" smtClean="0"/>
              <a:t>, </a:t>
            </a:r>
            <a:r>
              <a:rPr lang="cs-CZ" b="1" i="1" dirty="0" smtClean="0"/>
              <a:t>+ 16. června 1988 Praha</a:t>
            </a:r>
            <a:endParaRPr lang="cs-CZ" b="1" dirty="0" smtClean="0"/>
          </a:p>
          <a:p>
            <a:r>
              <a:rPr lang="cs-CZ" dirty="0" smtClean="0"/>
              <a:t>Dětství prožil v Brumově, </a:t>
            </a:r>
            <a:r>
              <a:rPr lang="cs-CZ" dirty="0" smtClean="0"/>
              <a:t>absolvoval </a:t>
            </a:r>
            <a:r>
              <a:rPr lang="cs-CZ" dirty="0" smtClean="0"/>
              <a:t>výcvik sportovního pilota. O rok později, v roce 1935 byl služebně přemístěn do Prahy, kde dokončil výcvik jako pilot turistických letadel. V březnu 1939 přišla okupace a zákaz létání pro všechny letce, což mělo za následek útěky za hranice vlasti. Přes Maďarsko, Egypt a Francii se mu podařilo dostat do Velké Británie, kde absolvoval výcvik stíhacího denního a nočního pilota ve školách </a:t>
            </a:r>
            <a:r>
              <a:rPr lang="cs-CZ" dirty="0" err="1" smtClean="0"/>
              <a:t>Royal</a:t>
            </a:r>
            <a:r>
              <a:rPr lang="cs-CZ" dirty="0" smtClean="0"/>
              <a:t> </a:t>
            </a:r>
            <a:r>
              <a:rPr lang="cs-CZ" dirty="0" err="1" smtClean="0"/>
              <a:t>Air</a:t>
            </a:r>
            <a:r>
              <a:rPr lang="cs-CZ" dirty="0" smtClean="0"/>
              <a:t> </a:t>
            </a:r>
            <a:r>
              <a:rPr lang="cs-CZ" dirty="0" err="1" smtClean="0"/>
              <a:t>Force</a:t>
            </a:r>
            <a:endParaRPr lang="cs-CZ" dirty="0" smtClean="0"/>
          </a:p>
          <a:p>
            <a:r>
              <a:rPr lang="cs-CZ" dirty="0" smtClean="0"/>
              <a:t>2.světové války vykonal 169 bojových letů v trvání 252,10 hodiny, je nositelem čtyř válečných křížů a dalších vyznamenání za svou statečnost v bojích. V roce 1946 z armády na vlastní žádost odešel. Dne 14.6.1991 mu byla na jeho počest na budově základní školy odhalena pamětní deska </a:t>
            </a:r>
            <a:endParaRPr lang="cs-CZ" dirty="0" smtClean="0"/>
          </a:p>
          <a:p>
            <a:r>
              <a:rPr lang="cs-CZ" dirty="0" smtClean="0"/>
              <a:t/>
            </a:r>
            <a:br>
              <a:rPr lang="cs-CZ" dirty="0" smtClean="0"/>
            </a:br>
            <a:endParaRPr lang="cs-CZ" dirty="0"/>
          </a:p>
        </p:txBody>
      </p:sp>
      <p:sp>
        <p:nvSpPr>
          <p:cNvPr id="5" name="Nadpis 4"/>
          <p:cNvSpPr>
            <a:spLocks noGrp="1"/>
          </p:cNvSpPr>
          <p:nvPr>
            <p:ph type="title"/>
          </p:nvPr>
        </p:nvSpPr>
        <p:spPr/>
        <p:txBody>
          <a:bodyPr/>
          <a:lstStyle/>
          <a:p>
            <a:pPr algn="ctr"/>
            <a:r>
              <a:rPr lang="cs-CZ" dirty="0" smtClean="0"/>
              <a:t>František </a:t>
            </a:r>
            <a:r>
              <a:rPr lang="cs-CZ" dirty="0" err="1" smtClean="0"/>
              <a:t>Loucký</a:t>
            </a:r>
            <a:endParaRPr lang="cs-CZ" dirty="0"/>
          </a:p>
        </p:txBody>
      </p:sp>
    </p:spTree>
  </p:cSld>
  <p:clrMapOvr>
    <a:masterClrMapping/>
  </p:clrMapOvr>
  <p:transition>
    <p:newsflash/>
    <p:sndAc>
      <p:stSnd>
        <p:snd r:embed="rId2" name="camera.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loucky.jpg"/>
          <p:cNvPicPr>
            <a:picLocks noChangeAspect="1"/>
          </p:cNvPicPr>
          <p:nvPr/>
        </p:nvPicPr>
        <p:blipFill>
          <a:blip r:embed="rId3" cstate="print"/>
          <a:stretch>
            <a:fillRect/>
          </a:stretch>
        </p:blipFill>
        <p:spPr>
          <a:xfrm>
            <a:off x="0" y="0"/>
            <a:ext cx="5220072" cy="6858000"/>
          </a:xfrm>
          <a:prstGeom prst="rect">
            <a:avLst/>
          </a:prstGeom>
        </p:spPr>
      </p:pic>
      <p:pic>
        <p:nvPicPr>
          <p:cNvPr id="3" name="Obrázek 2" descr="pict0066.jpg"/>
          <p:cNvPicPr>
            <a:picLocks noChangeAspect="1"/>
          </p:cNvPicPr>
          <p:nvPr/>
        </p:nvPicPr>
        <p:blipFill>
          <a:blip r:embed="rId4" cstate="print"/>
          <a:stretch>
            <a:fillRect/>
          </a:stretch>
        </p:blipFill>
        <p:spPr>
          <a:xfrm>
            <a:off x="5148064" y="0"/>
            <a:ext cx="3995936" cy="6858000"/>
          </a:xfrm>
          <a:prstGeom prst="rect">
            <a:avLst/>
          </a:prstGeom>
        </p:spPr>
      </p:pic>
    </p:spTree>
  </p:cSld>
  <p:clrMapOvr>
    <a:masterClrMapping/>
  </p:clrMapOvr>
  <p:transition>
    <p:newsflash/>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První zmínka o Bylnici je z roku 1424 a obec byla součástí brumovského panství. </a:t>
            </a:r>
            <a:endParaRPr lang="cs-CZ" dirty="0"/>
          </a:p>
        </p:txBody>
      </p:sp>
      <p:sp>
        <p:nvSpPr>
          <p:cNvPr id="2" name="Nadpis 1"/>
          <p:cNvSpPr>
            <a:spLocks noGrp="1"/>
          </p:cNvSpPr>
          <p:nvPr>
            <p:ph type="title"/>
          </p:nvPr>
        </p:nvSpPr>
        <p:spPr/>
        <p:txBody>
          <a:bodyPr/>
          <a:lstStyle/>
          <a:p>
            <a:r>
              <a:rPr lang="cs-CZ" dirty="0" smtClean="0"/>
              <a:t>Bylnice</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Bylnice,_Vlárská_str.jpg"/>
          <p:cNvPicPr>
            <a:picLocks noChangeAspect="1"/>
          </p:cNvPicPr>
          <p:nvPr/>
        </p:nvPicPr>
        <p:blipFill>
          <a:blip r:embed="rId3" cstate="print"/>
          <a:stretch>
            <a:fillRect/>
          </a:stretch>
        </p:blipFill>
        <p:spPr>
          <a:xfrm>
            <a:off x="1000100" y="764704"/>
            <a:ext cx="6786610" cy="5450378"/>
          </a:xfrm>
          <a:prstGeom prst="rect">
            <a:avLst/>
          </a:prstGeom>
        </p:spPr>
      </p:pic>
    </p:spTree>
  </p:cSld>
  <p:clrMapOvr>
    <a:masterClrMapping/>
  </p:clrMapOvr>
  <p:transition>
    <p:newsflash/>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r>
              <a:rPr lang="cs-CZ" dirty="0" smtClean="0"/>
              <a:t>Osada Svatý Štěpán byla založena v roce 1815 kolem místní sklárny. </a:t>
            </a:r>
            <a:endParaRPr lang="cs-CZ" dirty="0"/>
          </a:p>
        </p:txBody>
      </p:sp>
      <p:sp>
        <p:nvSpPr>
          <p:cNvPr id="2" name="Nadpis 1"/>
          <p:cNvSpPr>
            <a:spLocks noGrp="1"/>
          </p:cNvSpPr>
          <p:nvPr>
            <p:ph type="title"/>
          </p:nvPr>
        </p:nvSpPr>
        <p:spPr/>
        <p:txBody>
          <a:bodyPr/>
          <a:lstStyle/>
          <a:p>
            <a:r>
              <a:rPr lang="cs-CZ" dirty="0" smtClean="0"/>
              <a:t>Sv. Štěpán</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800px-Stepan_1.jpg"/>
          <p:cNvPicPr>
            <a:picLocks noChangeAspect="1"/>
          </p:cNvPicPr>
          <p:nvPr/>
        </p:nvPicPr>
        <p:blipFill>
          <a:blip r:embed="rId3" cstate="print"/>
          <a:stretch>
            <a:fillRect/>
          </a:stretch>
        </p:blipFill>
        <p:spPr>
          <a:xfrm>
            <a:off x="0" y="5715"/>
            <a:ext cx="9144000" cy="6846570"/>
          </a:xfrm>
          <a:prstGeom prst="rect">
            <a:avLst/>
          </a:prstGeom>
        </p:spPr>
      </p:pic>
    </p:spTree>
  </p:cSld>
  <p:clrMapOvr>
    <a:masterClrMapping/>
  </p:clrMapOvr>
  <p:transition>
    <p:newsflash/>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r>
              <a:rPr lang="cs-CZ" dirty="0" smtClean="0"/>
              <a:t>Sidonie vznikla jako dělnická osada v roce 1788 u sklárny, založené Janem Ilešházym, tehdejším majitelem panství Brumov.</a:t>
            </a:r>
            <a:endParaRPr lang="cs-CZ" dirty="0"/>
          </a:p>
        </p:txBody>
      </p:sp>
      <p:sp>
        <p:nvSpPr>
          <p:cNvPr id="2" name="Nadpis 1"/>
          <p:cNvSpPr>
            <a:spLocks noGrp="1"/>
          </p:cNvSpPr>
          <p:nvPr>
            <p:ph type="title"/>
          </p:nvPr>
        </p:nvSpPr>
        <p:spPr/>
        <p:txBody>
          <a:bodyPr/>
          <a:lstStyle/>
          <a:p>
            <a:r>
              <a:rPr lang="cs-CZ" dirty="0" smtClean="0"/>
              <a:t>Sidonie</a:t>
            </a:r>
            <a:endParaRPr lang="cs-CZ" dirty="0"/>
          </a:p>
        </p:txBody>
      </p:sp>
    </p:spTree>
  </p:cSld>
  <p:clrMapOvr>
    <a:masterClrMapping/>
  </p:clrMapOvr>
  <p:transition>
    <p:newsflash/>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sidonie-kopanice-a83d-.jpe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ransition>
    <p:newsflash/>
    <p:sndAc>
      <p:stSnd>
        <p:snd r:embed="rId2" name="camera.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287</TotalTime>
  <Words>748</Words>
  <Application>Microsoft Office PowerPoint</Application>
  <PresentationFormat>Předvádění na obrazovce (4:3)</PresentationFormat>
  <Paragraphs>63</Paragraphs>
  <Slides>31</Slides>
  <Notes>0</Notes>
  <HiddenSlides>0</HiddenSlides>
  <MMClips>0</MMClips>
  <ScaleCrop>false</ScaleCrop>
  <HeadingPairs>
    <vt:vector size="4" baseType="variant">
      <vt:variant>
        <vt:lpstr>Motiv</vt:lpstr>
      </vt:variant>
      <vt:variant>
        <vt:i4>1</vt:i4>
      </vt:variant>
      <vt:variant>
        <vt:lpstr>Nadpisy snímků</vt:lpstr>
      </vt:variant>
      <vt:variant>
        <vt:i4>31</vt:i4>
      </vt:variant>
    </vt:vector>
  </HeadingPairs>
  <TitlesOfParts>
    <vt:vector size="32" baseType="lpstr">
      <vt:lpstr>Papír</vt:lpstr>
      <vt:lpstr>Brumov-Bylnice (Brumov,Bylnice, Sv.Štěpán , Sidonie )</vt:lpstr>
      <vt:lpstr>Vznik Brumova (Historie)</vt:lpstr>
      <vt:lpstr>Snímek 3</vt:lpstr>
      <vt:lpstr>Bylnice</vt:lpstr>
      <vt:lpstr>Snímek 5</vt:lpstr>
      <vt:lpstr>Sv. Štěpán</vt:lpstr>
      <vt:lpstr>Snímek 7</vt:lpstr>
      <vt:lpstr>Sidonie</vt:lpstr>
      <vt:lpstr>Snímek 9</vt:lpstr>
      <vt:lpstr>Snímek 10</vt:lpstr>
      <vt:lpstr>Jak dostaly tyto obce svoje jméno:</vt:lpstr>
      <vt:lpstr>Bylnice</vt:lpstr>
      <vt:lpstr>Sv.Štěpán</vt:lpstr>
      <vt:lpstr>Sidonie</vt:lpstr>
      <vt:lpstr>Památky v Brumově-Bylnici a okolí:</vt:lpstr>
      <vt:lpstr>Snímek 16</vt:lpstr>
      <vt:lpstr>Kostel Sv. Václava</vt:lpstr>
      <vt:lpstr>Snímek 18</vt:lpstr>
      <vt:lpstr>Židovský hřbitov</vt:lpstr>
      <vt:lpstr>Snímek 20</vt:lpstr>
      <vt:lpstr>Brumovský Pivovar</vt:lpstr>
      <vt:lpstr>Vyráběli se zde piva:</vt:lpstr>
      <vt:lpstr>Snímek 23</vt:lpstr>
      <vt:lpstr>Slavní rodáci </vt:lpstr>
      <vt:lpstr>Snímek 25</vt:lpstr>
      <vt:lpstr>Tomáš Řepka</vt:lpstr>
      <vt:lpstr>Snímek 27</vt:lpstr>
      <vt:lpstr>Jan Jiří Ignác Středovský </vt:lpstr>
      <vt:lpstr>Snímek 29</vt:lpstr>
      <vt:lpstr>František Loucký</vt:lpstr>
      <vt:lpstr>Snímek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Brumov-Bylnice</dc:title>
  <dc:creator>MAMKA-LENKA</dc:creator>
  <cp:lastModifiedBy>MAMKA-LENKA</cp:lastModifiedBy>
  <cp:revision>32</cp:revision>
  <dcterms:created xsi:type="dcterms:W3CDTF">2013-05-30T15:00:22Z</dcterms:created>
  <dcterms:modified xsi:type="dcterms:W3CDTF">2013-05-31T12:34:24Z</dcterms:modified>
</cp:coreProperties>
</file>